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6858000" cy="9906000" type="A4"/>
  <p:notesSz cx="6888163" cy="100187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PNET" initials="S" lastIdx="1" clrIdx="0">
    <p:extLst>
      <p:ext uri="{19B8F6BF-5375-455C-9EA6-DF929625EA0E}">
        <p15:presenceInfo xmlns:p15="http://schemas.microsoft.com/office/powerpoint/2012/main" userId="SPNE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FF00"/>
    <a:srgbClr val="FF9999"/>
    <a:srgbClr val="FFCCCC"/>
    <a:srgbClr val="FF7C80"/>
    <a:srgbClr val="33CC33"/>
    <a:srgbClr val="003300"/>
    <a:srgbClr val="53CD5F"/>
    <a:srgbClr val="FFFF99"/>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326" autoAdjust="0"/>
  </p:normalViewPr>
  <p:slideViewPr>
    <p:cSldViewPr>
      <p:cViewPr varScale="1">
        <p:scale>
          <a:sx n="52" d="100"/>
          <a:sy n="52" d="100"/>
        </p:scale>
        <p:origin x="2292" y="72"/>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7" y="17"/>
            <a:ext cx="2984656" cy="500856"/>
          </a:xfrm>
          <a:prstGeom prst="rect">
            <a:avLst/>
          </a:prstGeom>
        </p:spPr>
        <p:txBody>
          <a:bodyPr vert="horz" lIns="92148" tIns="46077" rIns="92148" bIns="46077"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1911" y="17"/>
            <a:ext cx="2984656" cy="500856"/>
          </a:xfrm>
          <a:prstGeom prst="rect">
            <a:avLst/>
          </a:prstGeom>
        </p:spPr>
        <p:txBody>
          <a:bodyPr vert="horz" lIns="92148" tIns="46077" rIns="92148" bIns="46077" rtlCol="0"/>
          <a:lstStyle>
            <a:lvl1pPr algn="r">
              <a:defRPr sz="1200"/>
            </a:lvl1pPr>
          </a:lstStyle>
          <a:p>
            <a:fld id="{D2A4828C-BCCD-4994-BD2A-6DDAE705D910}" type="datetimeFigureOut">
              <a:rPr kumimoji="1" lang="ja-JP" altLang="en-US" smtClean="0"/>
              <a:t>2024/8/7</a:t>
            </a:fld>
            <a:endParaRPr kumimoji="1" lang="ja-JP" altLang="en-US"/>
          </a:p>
        </p:txBody>
      </p:sp>
      <p:sp>
        <p:nvSpPr>
          <p:cNvPr id="4" name="スライド イメージ プレースホルダー 3"/>
          <p:cNvSpPr>
            <a:spLocks noGrp="1" noRot="1" noChangeAspect="1"/>
          </p:cNvSpPr>
          <p:nvPr>
            <p:ph type="sldImg" idx="2"/>
          </p:nvPr>
        </p:nvSpPr>
        <p:spPr>
          <a:xfrm>
            <a:off x="2144713" y="752475"/>
            <a:ext cx="2598737" cy="3754438"/>
          </a:xfrm>
          <a:prstGeom prst="rect">
            <a:avLst/>
          </a:prstGeom>
          <a:noFill/>
          <a:ln w="12700">
            <a:solidFill>
              <a:prstClr val="black"/>
            </a:solidFill>
          </a:ln>
        </p:spPr>
        <p:txBody>
          <a:bodyPr vert="horz" lIns="92148" tIns="46077" rIns="92148" bIns="46077" rtlCol="0" anchor="ctr"/>
          <a:lstStyle/>
          <a:p>
            <a:endParaRPr lang="ja-JP" altLang="en-US"/>
          </a:p>
        </p:txBody>
      </p:sp>
      <p:sp>
        <p:nvSpPr>
          <p:cNvPr id="5" name="ノート プレースホルダー 4"/>
          <p:cNvSpPr>
            <a:spLocks noGrp="1"/>
          </p:cNvSpPr>
          <p:nvPr>
            <p:ph type="body" sz="quarter" idx="3"/>
          </p:nvPr>
        </p:nvSpPr>
        <p:spPr>
          <a:xfrm>
            <a:off x="689139" y="4758938"/>
            <a:ext cx="5509888" cy="4507701"/>
          </a:xfrm>
          <a:prstGeom prst="rect">
            <a:avLst/>
          </a:prstGeom>
        </p:spPr>
        <p:txBody>
          <a:bodyPr vert="horz" lIns="92148" tIns="46077" rIns="92148" bIns="4607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7" y="9516267"/>
            <a:ext cx="2984656" cy="500855"/>
          </a:xfrm>
          <a:prstGeom prst="rect">
            <a:avLst/>
          </a:prstGeom>
        </p:spPr>
        <p:txBody>
          <a:bodyPr vert="horz" lIns="92148" tIns="46077" rIns="92148" bIns="4607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1911" y="9516267"/>
            <a:ext cx="2984656" cy="500855"/>
          </a:xfrm>
          <a:prstGeom prst="rect">
            <a:avLst/>
          </a:prstGeom>
        </p:spPr>
        <p:txBody>
          <a:bodyPr vert="horz" lIns="92148" tIns="46077" rIns="92148" bIns="46077" rtlCol="0" anchor="b"/>
          <a:lstStyle>
            <a:lvl1pPr algn="r">
              <a:defRPr sz="1200"/>
            </a:lvl1pPr>
          </a:lstStyle>
          <a:p>
            <a:fld id="{A2709A82-A7AE-4011-99C6-FB1117BB536E}" type="slidenum">
              <a:rPr kumimoji="1" lang="ja-JP" altLang="en-US" smtClean="0"/>
              <a:t>‹#›</a:t>
            </a:fld>
            <a:endParaRPr kumimoji="1" lang="ja-JP" altLang="en-US"/>
          </a:p>
        </p:txBody>
      </p:sp>
    </p:spTree>
    <p:extLst>
      <p:ext uri="{BB962C8B-B14F-4D97-AF65-F5344CB8AC3E}">
        <p14:creationId xmlns:p14="http://schemas.microsoft.com/office/powerpoint/2010/main" val="7189689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2709A82-A7AE-4011-99C6-FB1117BB536E}" type="slidenum">
              <a:rPr kumimoji="1" lang="ja-JP" altLang="en-US" smtClean="0"/>
              <a:t>1</a:t>
            </a:fld>
            <a:endParaRPr kumimoji="1" lang="ja-JP" altLang="en-US"/>
          </a:p>
        </p:txBody>
      </p:sp>
    </p:spTree>
    <p:extLst>
      <p:ext uri="{BB962C8B-B14F-4D97-AF65-F5344CB8AC3E}">
        <p14:creationId xmlns:p14="http://schemas.microsoft.com/office/powerpoint/2010/main" val="1474124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310C2CCD-C247-49F3-A040-099473587E04}" type="datetimeFigureOut">
              <a:rPr kumimoji="1" lang="ja-JP" altLang="en-US" smtClean="0"/>
              <a:pPr/>
              <a:t>2024/8/7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457DEDF-C752-4AFB-838C-74838D3012FA}"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10C2CCD-C247-49F3-A040-099473587E04}" type="datetimeFigureOut">
              <a:rPr kumimoji="1" lang="ja-JP" altLang="en-US" smtClean="0"/>
              <a:pPr/>
              <a:t>2024/8/7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457DEDF-C752-4AFB-838C-74838D3012FA}"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257176" y="529697"/>
            <a:ext cx="3357563" cy="1126807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10C2CCD-C247-49F3-A040-099473587E04}" type="datetimeFigureOut">
              <a:rPr kumimoji="1" lang="ja-JP" altLang="en-US" smtClean="0"/>
              <a:pPr/>
              <a:t>2024/8/7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457DEDF-C752-4AFB-838C-74838D3012FA}"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10C2CCD-C247-49F3-A040-099473587E04}" type="datetimeFigureOut">
              <a:rPr kumimoji="1" lang="ja-JP" altLang="en-US" smtClean="0"/>
              <a:pPr/>
              <a:t>2024/8/7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457DEDF-C752-4AFB-838C-74838D3012FA}"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10C2CCD-C247-49F3-A040-099473587E04}" type="datetimeFigureOut">
              <a:rPr kumimoji="1" lang="ja-JP" altLang="en-US" smtClean="0"/>
              <a:pPr/>
              <a:t>2024/8/7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457DEDF-C752-4AFB-838C-74838D3012FA}"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310C2CCD-C247-49F3-A040-099473587E04}" type="datetimeFigureOut">
              <a:rPr kumimoji="1" lang="ja-JP" altLang="en-US" smtClean="0"/>
              <a:pPr/>
              <a:t>2024/8/7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457DEDF-C752-4AFB-838C-74838D3012FA}"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310C2CCD-C247-49F3-A040-099473587E04}" type="datetimeFigureOut">
              <a:rPr kumimoji="1" lang="ja-JP" altLang="en-US" smtClean="0"/>
              <a:pPr/>
              <a:t>2024/8/7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2457DEDF-C752-4AFB-838C-74838D3012FA}"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310C2CCD-C247-49F3-A040-099473587E04}" type="datetimeFigureOut">
              <a:rPr kumimoji="1" lang="ja-JP" altLang="en-US" smtClean="0"/>
              <a:pPr/>
              <a:t>2024/8/7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2457DEDF-C752-4AFB-838C-74838D3012FA}"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10C2CCD-C247-49F3-A040-099473587E04}" type="datetimeFigureOut">
              <a:rPr kumimoji="1" lang="ja-JP" altLang="en-US" smtClean="0"/>
              <a:pPr/>
              <a:t>2024/8/7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2457DEDF-C752-4AFB-838C-74838D3012FA}"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10C2CCD-C247-49F3-A040-099473587E04}" type="datetimeFigureOut">
              <a:rPr kumimoji="1" lang="ja-JP" altLang="en-US" smtClean="0"/>
              <a:pPr/>
              <a:t>2024/8/7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457DEDF-C752-4AFB-838C-74838D3012FA}"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10C2CCD-C247-49F3-A040-099473587E04}" type="datetimeFigureOut">
              <a:rPr kumimoji="1" lang="ja-JP" altLang="en-US" smtClean="0"/>
              <a:pPr/>
              <a:t>2024/8/7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457DEDF-C752-4AFB-838C-74838D3012FA}"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310C2CCD-C247-49F3-A040-099473587E04}" type="datetimeFigureOut">
              <a:rPr kumimoji="1" lang="ja-JP" altLang="en-US" smtClean="0"/>
              <a:pPr/>
              <a:t>2024/8/7</a:t>
            </a:fld>
            <a:endParaRPr kumimoji="1" lang="ja-JP" altLang="en-US"/>
          </a:p>
        </p:txBody>
      </p:sp>
      <p:sp>
        <p:nvSpPr>
          <p:cNvPr id="5" name="フッター プレースホルダ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2457DEDF-C752-4AFB-838C-74838D3012FA}"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10" Type="http://schemas.microsoft.com/office/2007/relationships/hdphoto" Target="../media/hdphoto1.wdp"/><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1826"/>
          <p:cNvSpPr>
            <a:spLocks noChangeAspect="1" noChangeArrowheads="1"/>
          </p:cNvSpPr>
          <p:nvPr/>
        </p:nvSpPr>
        <p:spPr bwMode="auto">
          <a:xfrm>
            <a:off x="4831794" y="10612432"/>
            <a:ext cx="1333500" cy="145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14" name="WordArt 52"/>
          <p:cNvSpPr>
            <a:spLocks noChangeArrowheads="1" noChangeShapeType="1" noTextEdit="1"/>
          </p:cNvSpPr>
          <p:nvPr/>
        </p:nvSpPr>
        <p:spPr bwMode="auto">
          <a:xfrm>
            <a:off x="450294" y="538157"/>
            <a:ext cx="5829300" cy="20002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endParaRPr lang="ja-JP" altLang="en-US" sz="1200" u="sng" strike="sngStrike" kern="10" cap="small" spc="0">
              <a:ln>
                <a:noFill/>
              </a:ln>
              <a:solidFill>
                <a:srgbClr val="000000"/>
              </a:solidFill>
              <a:latin typeface="ＭＳ Ｐゴシック" panose="020B0600070205080204" pitchFamily="50" charset="-128"/>
              <a:ea typeface="ＭＳ Ｐゴシック" panose="020B0600070205080204" pitchFamily="50" charset="-128"/>
            </a:endParaRPr>
          </a:p>
        </p:txBody>
      </p:sp>
      <p:sp>
        <p:nvSpPr>
          <p:cNvPr id="22" name="テキスト ボックス 16"/>
          <p:cNvSpPr txBox="1"/>
          <p:nvPr/>
        </p:nvSpPr>
        <p:spPr>
          <a:xfrm>
            <a:off x="8968819" y="-109543"/>
            <a:ext cx="184150" cy="265113"/>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ja-JP" altLang="en-US"/>
          </a:p>
        </p:txBody>
      </p:sp>
      <p:sp>
        <p:nvSpPr>
          <p:cNvPr id="10" name="角丸四角形吹き出し 9"/>
          <p:cNvSpPr/>
          <p:nvPr/>
        </p:nvSpPr>
        <p:spPr>
          <a:xfrm rot="16200000">
            <a:off x="2826773" y="2712544"/>
            <a:ext cx="1135450" cy="6225779"/>
          </a:xfrm>
          <a:prstGeom prst="wedgeRoundRectCallout">
            <a:avLst>
              <a:gd name="adj1" fmla="val -62252"/>
              <a:gd name="adj2" fmla="val 35417"/>
              <a:gd name="adj3" fmla="val 16667"/>
            </a:avLst>
          </a:prstGeom>
          <a:solidFill>
            <a:schemeClr val="bg1"/>
          </a:solidFill>
          <a:ln w="2857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8" name="テキスト ボックス 87"/>
          <p:cNvSpPr txBox="1"/>
          <p:nvPr/>
        </p:nvSpPr>
        <p:spPr>
          <a:xfrm>
            <a:off x="279485" y="1342954"/>
            <a:ext cx="4384762" cy="1374735"/>
          </a:xfrm>
          <a:prstGeom prst="rect">
            <a:avLst/>
          </a:prstGeom>
          <a:noFill/>
        </p:spPr>
        <p:txBody>
          <a:bodyPr wrap="square" rtlCol="0">
            <a:spAutoFit/>
          </a:bodyPr>
          <a:lstStyle/>
          <a:p>
            <a:pPr>
              <a:lnSpc>
                <a:spcPts val="2000"/>
              </a:lnSpc>
            </a:pPr>
            <a:r>
              <a:rPr lang="ja-JP" altLang="en-US" dirty="0" smtClean="0"/>
              <a:t>　</a:t>
            </a:r>
            <a:r>
              <a:rPr lang="ja-JP" altLang="ja-JP" sz="1600" dirty="0" smtClean="0">
                <a:latin typeface="游ゴシック" panose="020B0400000000000000" pitchFamily="50" charset="-128"/>
                <a:ea typeface="游ゴシック" panose="020B0400000000000000" pitchFamily="50" charset="-128"/>
              </a:rPr>
              <a:t>車</a:t>
            </a:r>
            <a:r>
              <a:rPr lang="ja-JP" altLang="ja-JP" sz="1600" dirty="0">
                <a:latin typeface="游ゴシック" panose="020B0400000000000000" pitchFamily="50" charset="-128"/>
                <a:ea typeface="游ゴシック" panose="020B0400000000000000" pitchFamily="50" charset="-128"/>
              </a:rPr>
              <a:t>のドライバーから、どうしても見ることのできない範囲を「死角」といいます。</a:t>
            </a:r>
          </a:p>
          <a:p>
            <a:pPr>
              <a:lnSpc>
                <a:spcPts val="2000"/>
              </a:lnSpc>
            </a:pPr>
            <a:r>
              <a:rPr lang="ja-JP" altLang="ja-JP" sz="1600" dirty="0">
                <a:latin typeface="游ゴシック" panose="020B0400000000000000" pitchFamily="50" charset="-128"/>
                <a:ea typeface="游ゴシック" panose="020B0400000000000000" pitchFamily="50" charset="-128"/>
              </a:rPr>
              <a:t>　自動車は、構造上</a:t>
            </a:r>
            <a:r>
              <a:rPr lang="ja-JP" altLang="ja-JP" sz="1600" dirty="0" smtClean="0">
                <a:latin typeface="游ゴシック" panose="020B0400000000000000" pitchFamily="50" charset="-128"/>
                <a:ea typeface="游ゴシック" panose="020B0400000000000000" pitchFamily="50" charset="-128"/>
              </a:rPr>
              <a:t>、</a:t>
            </a:r>
            <a:r>
              <a:rPr lang="ja-JP" altLang="en-US" sz="1600" dirty="0" smtClean="0">
                <a:latin typeface="游ゴシック" panose="020B0400000000000000" pitchFamily="50" charset="-128"/>
                <a:ea typeface="游ゴシック" panose="020B0400000000000000" pitchFamily="50" charset="-128"/>
              </a:rPr>
              <a:t>ドライバー</a:t>
            </a:r>
            <a:r>
              <a:rPr lang="ja-JP" altLang="ja-JP" sz="1600" dirty="0" smtClean="0">
                <a:latin typeface="游ゴシック" panose="020B0400000000000000" pitchFamily="50" charset="-128"/>
                <a:ea typeface="游ゴシック" panose="020B0400000000000000" pitchFamily="50" charset="-128"/>
              </a:rPr>
              <a:t>の</a:t>
            </a:r>
            <a:r>
              <a:rPr lang="ja-JP" altLang="ja-JP" sz="1600" dirty="0">
                <a:latin typeface="游ゴシック" panose="020B0400000000000000" pitchFamily="50" charset="-128"/>
                <a:ea typeface="游ゴシック" panose="020B0400000000000000" pitchFamily="50" charset="-128"/>
              </a:rPr>
              <a:t>左右斜め前または後ろ部分が死角となり見えていないことがあります</a:t>
            </a:r>
            <a:r>
              <a:rPr lang="ja-JP" altLang="ja-JP" sz="1600" dirty="0" smtClean="0">
                <a:latin typeface="游ゴシック" panose="020B0400000000000000" pitchFamily="50" charset="-128"/>
                <a:ea typeface="游ゴシック" panose="020B0400000000000000" pitchFamily="50" charset="-128"/>
              </a:rPr>
              <a:t>。</a:t>
            </a:r>
            <a:endParaRPr lang="ja-JP" altLang="ja-JP" sz="1600" dirty="0">
              <a:latin typeface="游ゴシック" panose="020B0400000000000000" pitchFamily="50" charset="-128"/>
              <a:ea typeface="游ゴシック" panose="020B0400000000000000" pitchFamily="50" charset="-128"/>
            </a:endParaRPr>
          </a:p>
        </p:txBody>
      </p:sp>
      <p:sp>
        <p:nvSpPr>
          <p:cNvPr id="15" name="正方形/長方形 14"/>
          <p:cNvSpPr/>
          <p:nvPr/>
        </p:nvSpPr>
        <p:spPr>
          <a:xfrm>
            <a:off x="396804" y="5470974"/>
            <a:ext cx="5936280" cy="830997"/>
          </a:xfrm>
          <a:prstGeom prst="rect">
            <a:avLst/>
          </a:prstGeom>
        </p:spPr>
        <p:txBody>
          <a:bodyPr wrap="square">
            <a:spAutoFit/>
          </a:bodyPr>
          <a:lstStyle/>
          <a:p>
            <a:r>
              <a:rPr lang="ja-JP" altLang="en-US" sz="1600" dirty="0" smtClean="0">
                <a:latin typeface="游ゴシック" panose="020B0400000000000000" pitchFamily="50" charset="-128"/>
                <a:ea typeface="游ゴシック" panose="020B0400000000000000" pitchFamily="50" charset="-128"/>
              </a:rPr>
              <a:t>　</a:t>
            </a:r>
            <a:r>
              <a:rPr lang="ja-JP" altLang="ja-JP" sz="1600" dirty="0" smtClean="0">
                <a:latin typeface="游ゴシック" panose="020B0400000000000000" pitchFamily="50" charset="-128"/>
                <a:ea typeface="游ゴシック" panose="020B0400000000000000" pitchFamily="50" charset="-128"/>
              </a:rPr>
              <a:t>ドライ</a:t>
            </a:r>
            <a:r>
              <a:rPr lang="ja-JP" altLang="en-US" sz="1600" dirty="0" smtClean="0">
                <a:latin typeface="游ゴシック" panose="020B0400000000000000" pitchFamily="50" charset="-128"/>
                <a:ea typeface="游ゴシック" panose="020B0400000000000000" pitchFamily="50" charset="-128"/>
              </a:rPr>
              <a:t>バ</a:t>
            </a:r>
            <a:r>
              <a:rPr lang="ja-JP" altLang="ja-JP" sz="1600" dirty="0" smtClean="0">
                <a:latin typeface="游ゴシック" panose="020B0400000000000000" pitchFamily="50" charset="-128"/>
                <a:ea typeface="游ゴシック" panose="020B0400000000000000" pitchFamily="50" charset="-128"/>
              </a:rPr>
              <a:t>ーの</a:t>
            </a:r>
            <a:r>
              <a:rPr lang="ja-JP" altLang="en-US" sz="1600" dirty="0" smtClean="0">
                <a:latin typeface="游ゴシック" panose="020B0400000000000000" pitchFamily="50" charset="-128"/>
                <a:ea typeface="游ゴシック" panose="020B0400000000000000" pitchFamily="50" charset="-128"/>
              </a:rPr>
              <a:t>方</a:t>
            </a:r>
            <a:r>
              <a:rPr lang="ja-JP" altLang="ja-JP" sz="1600" dirty="0" smtClean="0">
                <a:latin typeface="游ゴシック" panose="020B0400000000000000" pitchFamily="50" charset="-128"/>
                <a:ea typeface="游ゴシック" panose="020B0400000000000000" pitchFamily="50" charset="-128"/>
              </a:rPr>
              <a:t>は、</a:t>
            </a:r>
            <a:r>
              <a:rPr lang="ja-JP" altLang="ja-JP" sz="1600" u="sng" dirty="0" smtClean="0">
                <a:latin typeface="游ゴシック" panose="020B0400000000000000" pitchFamily="50" charset="-128"/>
                <a:ea typeface="游ゴシック" panose="020B0400000000000000" pitchFamily="50" charset="-128"/>
              </a:rPr>
              <a:t>右左折</a:t>
            </a:r>
            <a:r>
              <a:rPr lang="ja-JP" altLang="en-US" sz="1600" u="sng" dirty="0" smtClean="0">
                <a:latin typeface="游ゴシック" panose="020B0400000000000000" pitchFamily="50" charset="-128"/>
                <a:ea typeface="游ゴシック" panose="020B0400000000000000" pitchFamily="50" charset="-128"/>
              </a:rPr>
              <a:t>時には</a:t>
            </a:r>
            <a:r>
              <a:rPr lang="ja-JP" altLang="ja-JP" sz="1600" u="sng" dirty="0" smtClean="0">
                <a:latin typeface="游ゴシック" panose="020B0400000000000000" pitchFamily="50" charset="-128"/>
                <a:ea typeface="游ゴシック" panose="020B0400000000000000" pitchFamily="50" charset="-128"/>
              </a:rPr>
              <a:t>ミラー</a:t>
            </a:r>
            <a:r>
              <a:rPr lang="ja-JP" altLang="ja-JP" sz="1600" u="sng" dirty="0">
                <a:latin typeface="游ゴシック" panose="020B0400000000000000" pitchFamily="50" charset="-128"/>
                <a:ea typeface="游ゴシック" panose="020B0400000000000000" pitchFamily="50" charset="-128"/>
              </a:rPr>
              <a:t>及び目視での安全確認を徹底</a:t>
            </a:r>
            <a:r>
              <a:rPr lang="ja-JP" altLang="ja-JP" sz="1600" dirty="0">
                <a:latin typeface="游ゴシック" panose="020B0400000000000000" pitchFamily="50" charset="-128"/>
                <a:ea typeface="游ゴシック" panose="020B0400000000000000" pitchFamily="50" charset="-128"/>
              </a:rPr>
              <a:t>し、徐行や一時停止をする</a:t>
            </a:r>
            <a:r>
              <a:rPr lang="ja-JP" altLang="ja-JP" sz="1600" dirty="0" smtClean="0">
                <a:latin typeface="游ゴシック" panose="020B0400000000000000" pitchFamily="50" charset="-128"/>
                <a:ea typeface="游ゴシック" panose="020B0400000000000000" pitchFamily="50" charset="-128"/>
              </a:rPr>
              <a:t>等</a:t>
            </a:r>
            <a:r>
              <a:rPr lang="ja-JP" altLang="en-US" sz="1600" dirty="0" smtClean="0">
                <a:latin typeface="游ゴシック" panose="020B0400000000000000" pitchFamily="50" charset="-128"/>
                <a:ea typeface="游ゴシック" panose="020B0400000000000000" pitchFamily="50" charset="-128"/>
              </a:rPr>
              <a:t>、特に</a:t>
            </a:r>
            <a:r>
              <a:rPr lang="ja-JP" altLang="ja-JP" sz="1600" dirty="0" smtClean="0">
                <a:latin typeface="游ゴシック" panose="020B0400000000000000" pitchFamily="50" charset="-128"/>
                <a:ea typeface="游ゴシック" panose="020B0400000000000000" pitchFamily="50" charset="-128"/>
              </a:rPr>
              <a:t>注意</a:t>
            </a:r>
            <a:r>
              <a:rPr lang="ja-JP" altLang="ja-JP" sz="1600" dirty="0">
                <a:latin typeface="游ゴシック" panose="020B0400000000000000" pitchFamily="50" charset="-128"/>
                <a:ea typeface="游ゴシック" panose="020B0400000000000000" pitchFamily="50" charset="-128"/>
              </a:rPr>
              <a:t>しましょう</a:t>
            </a:r>
            <a:r>
              <a:rPr lang="ja-JP" altLang="ja-JP" sz="1600" dirty="0" smtClean="0">
                <a:latin typeface="游ゴシック" panose="020B0400000000000000" pitchFamily="50" charset="-128"/>
                <a:ea typeface="游ゴシック" panose="020B0400000000000000" pitchFamily="50" charset="-128"/>
              </a:rPr>
              <a:t>。</a:t>
            </a:r>
            <a:endParaRPr lang="en-US" altLang="ja-JP" sz="1600" dirty="0" smtClean="0">
              <a:latin typeface="游ゴシック" panose="020B0400000000000000" pitchFamily="50" charset="-128"/>
              <a:ea typeface="游ゴシック" panose="020B0400000000000000" pitchFamily="50" charset="-128"/>
            </a:endParaRPr>
          </a:p>
          <a:p>
            <a:r>
              <a:rPr lang="ja-JP" altLang="en-US" sz="1600" dirty="0" smtClean="0">
                <a:latin typeface="游ゴシック" panose="020B0400000000000000" pitchFamily="50" charset="-128"/>
                <a:ea typeface="游ゴシック" panose="020B0400000000000000" pitchFamily="50" charset="-128"/>
              </a:rPr>
              <a:t>「人がいるかもしれない」と思い運転することがポイント！！</a:t>
            </a:r>
            <a:endParaRPr lang="ja-JP" altLang="ja-JP" sz="1600" dirty="0">
              <a:latin typeface="游ゴシック" panose="020B0400000000000000" pitchFamily="50" charset="-128"/>
              <a:ea typeface="游ゴシック" panose="020B0400000000000000" pitchFamily="50" charset="-128"/>
            </a:endParaRPr>
          </a:p>
        </p:txBody>
      </p:sp>
      <p:sp>
        <p:nvSpPr>
          <p:cNvPr id="6" name="テキスト ボックス 5"/>
          <p:cNvSpPr txBox="1"/>
          <p:nvPr/>
        </p:nvSpPr>
        <p:spPr>
          <a:xfrm>
            <a:off x="1035798" y="272480"/>
            <a:ext cx="4786405" cy="646331"/>
          </a:xfrm>
          <a:prstGeom prst="rect">
            <a:avLst/>
          </a:prstGeom>
          <a:noFill/>
        </p:spPr>
        <p:txBody>
          <a:bodyPr wrap="square" rtlCol="0">
            <a:spAutoFit/>
          </a:bodyPr>
          <a:lstStyle/>
          <a:p>
            <a:r>
              <a:rPr lang="ja-JP" altLang="en-US" sz="3600" b="1" dirty="0" smtClean="0">
                <a:latin typeface="游ゴシック" panose="020B0400000000000000" pitchFamily="50" charset="-128"/>
                <a:ea typeface="游ゴシック" panose="020B0400000000000000" pitchFamily="50" charset="-128"/>
              </a:rPr>
              <a:t>死角と内輪差の危険性</a:t>
            </a:r>
            <a:endParaRPr kumimoji="1" lang="ja-JP" altLang="en-US" sz="3600" b="1" dirty="0">
              <a:latin typeface="游ゴシック" panose="020B0400000000000000" pitchFamily="50" charset="-128"/>
              <a:ea typeface="游ゴシック" panose="020B0400000000000000" pitchFamily="50" charset="-128"/>
            </a:endParaRPr>
          </a:p>
        </p:txBody>
      </p:sp>
      <p:sp>
        <p:nvSpPr>
          <p:cNvPr id="30" name="フレーム 29"/>
          <p:cNvSpPr/>
          <p:nvPr/>
        </p:nvSpPr>
        <p:spPr>
          <a:xfrm>
            <a:off x="153328" y="155570"/>
            <a:ext cx="6551344" cy="9621966"/>
          </a:xfrm>
          <a:prstGeom prst="frame">
            <a:avLst>
              <a:gd name="adj1" fmla="val 947"/>
            </a:avLst>
          </a:prstGeom>
          <a:pattFill prst="wdUpDiag">
            <a:fgClr>
              <a:schemeClr val="tx1"/>
            </a:fgClr>
            <a:bgClr>
              <a:srgbClr val="FFFF00"/>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blipFill>
                <a:blip r:embed="rId3"/>
                <a:stretch>
                  <a:fillRect/>
                </a:stretch>
              </a:blipFill>
            </a:endParaRPr>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557" y="2714788"/>
            <a:ext cx="2295124" cy="2511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14475" y="3398475"/>
            <a:ext cx="3634261" cy="172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図 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548829" y="1581828"/>
            <a:ext cx="1962918" cy="1384896"/>
          </a:xfrm>
          <a:prstGeom prst="rect">
            <a:avLst/>
          </a:prstGeom>
        </p:spPr>
      </p:pic>
      <p:pic>
        <p:nvPicPr>
          <p:cNvPr id="4" name="図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20913878">
            <a:off x="4587524" y="2569257"/>
            <a:ext cx="1144926" cy="758929"/>
          </a:xfrm>
          <a:prstGeom prst="rect">
            <a:avLst/>
          </a:prstGeom>
        </p:spPr>
      </p:pic>
      <p:sp>
        <p:nvSpPr>
          <p:cNvPr id="75" name="テキスト ボックス 74"/>
          <p:cNvSpPr txBox="1"/>
          <p:nvPr/>
        </p:nvSpPr>
        <p:spPr>
          <a:xfrm>
            <a:off x="2698272" y="9553185"/>
            <a:ext cx="1461457" cy="296359"/>
          </a:xfrm>
          <a:prstGeom prst="rect">
            <a:avLst/>
          </a:prstGeom>
          <a:solidFill>
            <a:schemeClr val="bg1"/>
          </a:solidFill>
          <a:ln w="6350">
            <a:noFill/>
          </a:ln>
        </p:spPr>
        <p:txBody>
          <a:bodyPr wrap="square" lIns="0" tIns="0" rIns="0" bIns="0" rtlCol="0" anchor="ctr" anchorCtr="0">
            <a:noAutofit/>
          </a:bodyPr>
          <a:lstStyle/>
          <a:p>
            <a:pPr algn="ctr"/>
            <a:r>
              <a:rPr lang="en-US" altLang="ja-JP" sz="1600" b="1" dirty="0" smtClean="0">
                <a:latin typeface="+mj-ea"/>
                <a:ea typeface="+mj-ea"/>
              </a:rPr>
              <a:t>【</a:t>
            </a:r>
            <a:r>
              <a:rPr lang="ja-JP" altLang="en-US" sz="1600" b="1" dirty="0" smtClean="0">
                <a:latin typeface="+mj-ea"/>
                <a:ea typeface="+mj-ea"/>
              </a:rPr>
              <a:t>埼玉県警察</a:t>
            </a:r>
            <a:r>
              <a:rPr lang="en-US" altLang="ja-JP" sz="1600" b="1" dirty="0" smtClean="0">
                <a:latin typeface="+mj-ea"/>
                <a:ea typeface="+mj-ea"/>
              </a:rPr>
              <a:t>】</a:t>
            </a:r>
            <a:endParaRPr kumimoji="1" lang="ja-JP" altLang="en-US" sz="1600" b="1" dirty="0">
              <a:latin typeface="+mj-ea"/>
              <a:ea typeface="+mj-ea"/>
            </a:endParaRPr>
          </a:p>
        </p:txBody>
      </p:sp>
      <p:pic>
        <p:nvPicPr>
          <p:cNvPr id="2"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3314" y="7338307"/>
            <a:ext cx="3128963" cy="178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テキスト ボックス 30"/>
          <p:cNvSpPr txBox="1"/>
          <p:nvPr/>
        </p:nvSpPr>
        <p:spPr>
          <a:xfrm>
            <a:off x="2201857" y="8005275"/>
            <a:ext cx="4650610" cy="1631216"/>
          </a:xfrm>
          <a:prstGeom prst="rect">
            <a:avLst/>
          </a:prstGeom>
          <a:noFill/>
        </p:spPr>
        <p:txBody>
          <a:bodyPr wrap="square" rtlCol="0">
            <a:spAutoFit/>
          </a:bodyPr>
          <a:lstStyle/>
          <a:p>
            <a:pPr>
              <a:lnSpc>
                <a:spcPts val="2000"/>
              </a:lnSpc>
            </a:pPr>
            <a:r>
              <a:rPr lang="ja-JP" altLang="en-US" sz="1600" dirty="0" smtClean="0">
                <a:latin typeface="游ゴシック" panose="020B0400000000000000" pitchFamily="50" charset="-128"/>
                <a:ea typeface="游ゴシック" panose="020B0400000000000000" pitchFamily="50" charset="-128"/>
              </a:rPr>
              <a:t>　自動車がカーブや右左折で進行する際、前輪が通ったところよりも後輪は内側を通る「内輪差」が発生します。</a:t>
            </a:r>
            <a:endParaRPr lang="en-US" altLang="ja-JP" sz="1600" dirty="0" smtClean="0">
              <a:latin typeface="游ゴシック" panose="020B0400000000000000" pitchFamily="50" charset="-128"/>
              <a:ea typeface="游ゴシック" panose="020B0400000000000000" pitchFamily="50" charset="-128"/>
            </a:endParaRPr>
          </a:p>
          <a:p>
            <a:pPr>
              <a:lnSpc>
                <a:spcPts val="2000"/>
              </a:lnSpc>
            </a:pPr>
            <a:r>
              <a:rPr lang="ja-JP" altLang="en-US" sz="1600" dirty="0">
                <a:latin typeface="游ゴシック" panose="020B0400000000000000" pitchFamily="50" charset="-128"/>
                <a:ea typeface="游ゴシック" panose="020B0400000000000000" pitchFamily="50" charset="-128"/>
              </a:rPr>
              <a:t>　</a:t>
            </a:r>
            <a:r>
              <a:rPr lang="ja-JP" altLang="en-US" sz="1600" dirty="0" smtClean="0">
                <a:latin typeface="游ゴシック" panose="020B0400000000000000" pitchFamily="50" charset="-128"/>
                <a:ea typeface="游ゴシック" panose="020B0400000000000000" pitchFamily="50" charset="-128"/>
              </a:rPr>
              <a:t>特に大型車では内輪差が大きくなり、十分離れていたのに巻き込まれてしまう、という事故が起こり得ます。</a:t>
            </a:r>
            <a:endParaRPr lang="ja-JP" altLang="ja-JP" sz="1600" dirty="0">
              <a:latin typeface="游ゴシック" panose="020B0400000000000000" pitchFamily="50" charset="-128"/>
              <a:ea typeface="游ゴシック" panose="020B0400000000000000" pitchFamily="50" charset="-128"/>
            </a:endParaRPr>
          </a:p>
        </p:txBody>
      </p:sp>
      <p:sp>
        <p:nvSpPr>
          <p:cNvPr id="20" name="テキスト ボックス 19"/>
          <p:cNvSpPr txBox="1"/>
          <p:nvPr/>
        </p:nvSpPr>
        <p:spPr>
          <a:xfrm>
            <a:off x="247948" y="845343"/>
            <a:ext cx="6355841" cy="52322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ja-JP" altLang="en-US" sz="2800" b="1" dirty="0">
                <a:latin typeface="游ゴシック" panose="020B0400000000000000" pitchFamily="50" charset="-128"/>
                <a:ea typeface="游ゴシック" panose="020B0400000000000000" pitchFamily="50" charset="-128"/>
              </a:rPr>
              <a:t>①</a:t>
            </a:r>
            <a:r>
              <a:rPr lang="ja-JP" altLang="en-US" sz="2800" b="1" dirty="0" smtClean="0">
                <a:latin typeface="游ゴシック" panose="020B0400000000000000" pitchFamily="50" charset="-128"/>
                <a:ea typeface="游ゴシック" panose="020B0400000000000000" pitchFamily="50" charset="-128"/>
              </a:rPr>
              <a:t>死角の危険性</a:t>
            </a:r>
            <a:endParaRPr kumimoji="1" lang="ja-JP" altLang="en-US" sz="2800" b="1" dirty="0">
              <a:latin typeface="游ゴシック" panose="020B0400000000000000" pitchFamily="50" charset="-128"/>
              <a:ea typeface="游ゴシック" panose="020B0400000000000000" pitchFamily="50" charset="-128"/>
            </a:endParaRPr>
          </a:p>
        </p:txBody>
      </p:sp>
      <p:sp>
        <p:nvSpPr>
          <p:cNvPr id="21" name="テキスト ボックス 20"/>
          <p:cNvSpPr txBox="1"/>
          <p:nvPr/>
        </p:nvSpPr>
        <p:spPr>
          <a:xfrm>
            <a:off x="251079" y="6733535"/>
            <a:ext cx="6352710" cy="52322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ja-JP" altLang="en-US" sz="2800" b="1" dirty="0" smtClean="0">
                <a:latin typeface="游ゴシック" panose="020B0400000000000000" pitchFamily="50" charset="-128"/>
                <a:ea typeface="游ゴシック" panose="020B0400000000000000" pitchFamily="50" charset="-128"/>
              </a:rPr>
              <a:t>②内輪差の危険性</a:t>
            </a:r>
            <a:endParaRPr kumimoji="1" lang="ja-JP" altLang="en-US" sz="2800" b="1" dirty="0">
              <a:latin typeface="游ゴシック" panose="020B0400000000000000" pitchFamily="50" charset="-128"/>
              <a:ea typeface="游ゴシック" panose="020B0400000000000000" pitchFamily="50" charset="-128"/>
            </a:endParaRPr>
          </a:p>
        </p:txBody>
      </p:sp>
      <p:pic>
        <p:nvPicPr>
          <p:cNvPr id="9" name="図 8"/>
          <p:cNvPicPr>
            <a:picLocks noChangeAspect="1"/>
          </p:cNvPicPr>
          <p:nvPr/>
        </p:nvPicPr>
        <p:blipFill>
          <a:blip r:embed="rId9" cstate="print">
            <a:extLst>
              <a:ext uri="{BEBA8EAE-BF5A-486C-A8C5-ECC9F3942E4B}">
                <a14:imgProps xmlns:a14="http://schemas.microsoft.com/office/drawing/2010/main">
                  <a14:imgLayer r:embed="rId10">
                    <a14:imgEffect>
                      <a14:backgroundRemoval t="0" b="100000" l="0" r="99648">
                        <a14:foregroundMark x1="44591" y1="993" x2="50748" y2="84608"/>
                        <a14:foregroundMark x1="29815" y1="91261" x2="37731" y2="94439"/>
                        <a14:foregroundMark x1="67018" y1="94340" x2="73439" y2="92254"/>
                        <a14:foregroundMark x1="62621" y1="78054" x2="77573" y2="86792"/>
                        <a14:foregroundMark x1="62269" y1="40814" x2="81530" y2="86495"/>
                        <a14:foregroundMark x1="75550" y1="87587" x2="79947" y2="86892"/>
                        <a14:foregroundMark x1="75989" y1="51142" x2="83465" y2="48361"/>
                        <a14:foregroundMark x1="83817" y1="49255" x2="87687" y2="52135"/>
                        <a14:foregroundMark x1="87511" y1="53625" x2="93931" y2="54518"/>
                        <a14:foregroundMark x1="95866" y1="58888" x2="99208" y2="61768"/>
                        <a14:foregroundMark x1="98329" y1="67229" x2="92524" y2="71102"/>
                        <a14:foregroundMark x1="74406" y1="47170" x2="69481" y2="30288"/>
                        <a14:foregroundMark x1="43008" y1="26514" x2="39226" y2="57895"/>
                        <a14:foregroundMark x1="38522" y1="26316" x2="32630" y2="54320"/>
                        <a14:foregroundMark x1="36588" y1="21748" x2="30959" y2="42006"/>
                        <a14:foregroundMark x1="29639" y1="38828" x2="19613" y2="31678"/>
                        <a14:foregroundMark x1="19613" y1="31976" x2="14160" y2="32771"/>
                        <a14:foregroundMark x1="12665" y1="34161" x2="14688" y2="36941"/>
                        <a14:foregroundMark x1="8531" y1="36346" x2="3870" y2="40318"/>
                        <a14:foregroundMark x1="14512" y1="44985" x2="3694" y2="41509"/>
                        <a14:foregroundMark x1="2287" y1="43793" x2="440" y2="47766"/>
                      </a14:backgroundRemoval>
                    </a14:imgEffect>
                  </a14:imgLayer>
                </a14:imgProps>
              </a:ext>
              <a:ext uri="{28A0092B-C50C-407E-A947-70E740481C1C}">
                <a14:useLocalDpi xmlns:a14="http://schemas.microsoft.com/office/drawing/2010/main" val="0"/>
              </a:ext>
            </a:extLst>
          </a:blip>
          <a:stretch>
            <a:fillRect/>
          </a:stretch>
        </p:blipFill>
        <p:spPr>
          <a:xfrm rot="1045133">
            <a:off x="5275455" y="6390585"/>
            <a:ext cx="1421171" cy="1258882"/>
          </a:xfrm>
          <a:prstGeom prst="rect">
            <a:avLst/>
          </a:prstGeom>
        </p:spPr>
      </p:pic>
    </p:spTree>
    <p:extLst>
      <p:ext uri="{BB962C8B-B14F-4D97-AF65-F5344CB8AC3E}">
        <p14:creationId xmlns:p14="http://schemas.microsoft.com/office/powerpoint/2010/main" val="8012703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spPr>
      <a:bodyPr rtlCol="0" anchor="ctr"/>
      <a:lstStyle>
        <a:defPPr algn="ctr">
          <a:defRPr kumimoji="1">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6293</TotalTime>
  <Words>165</Words>
  <Application>Microsoft Office PowerPoint</Application>
  <PresentationFormat>A4 210 x 297 mm</PresentationFormat>
  <Paragraphs>11</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游ゴシック</vt:lpstr>
      <vt:lpstr>Arial</vt:lpstr>
      <vt:lpstr>Calibri</vt:lpstr>
      <vt:lpstr>Office テーマ</vt:lpstr>
      <vt:lpstr>PowerPoint プレゼンテーション</vt:lpstr>
    </vt:vector>
  </TitlesOfParts>
  <Company>埼玉県</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111343</dc:creator>
  <cp:lastModifiedBy>SPNET</cp:lastModifiedBy>
  <cp:revision>574</cp:revision>
  <cp:lastPrinted>2022-04-22T02:37:25Z</cp:lastPrinted>
  <dcterms:created xsi:type="dcterms:W3CDTF">2014-02-27T07:00:52Z</dcterms:created>
  <dcterms:modified xsi:type="dcterms:W3CDTF">2024-08-06T23:52:59Z</dcterms:modified>
</cp:coreProperties>
</file>