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6858000" cy="9144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9933"/>
    <a:srgbClr val="C04F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7DDA69-89EE-4050-A5D0-2BB166ACEEBE}" v="1" dt="2026-06-12T01:11:56.886"/>
    <p1510:client id="{9742BB88-4ED5-465A-B059-5A8E3110A48A}" v="42" dt="2026-06-11T09:43:11.0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31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2CB00115-3652-4716-BD3B-622DAF4E76E5}" type="datetimeFigureOut">
              <a:rPr kumimoji="1" lang="ja-JP" altLang="en-US" smtClean="0"/>
              <a:t>2026/6/12</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803CD46C-BF12-4CB2-A3DC-D2A1A0AB032E}" type="slidenum">
              <a:rPr kumimoji="1" lang="ja-JP" altLang="en-US" smtClean="0"/>
              <a:t>‹#›</a:t>
            </a:fld>
            <a:endParaRPr kumimoji="1" lang="ja-JP" altLang="en-US"/>
          </a:p>
        </p:txBody>
      </p:sp>
    </p:spTree>
    <p:extLst>
      <p:ext uri="{BB962C8B-B14F-4D97-AF65-F5344CB8AC3E}">
        <p14:creationId xmlns:p14="http://schemas.microsoft.com/office/powerpoint/2010/main" val="827735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03CD46C-BF12-4CB2-A3DC-D2A1A0AB032E}" type="slidenum">
              <a:rPr kumimoji="1" lang="ja-JP" altLang="en-US" smtClean="0"/>
              <a:t>1</a:t>
            </a:fld>
            <a:endParaRPr kumimoji="1" lang="ja-JP" altLang="en-US"/>
          </a:p>
        </p:txBody>
      </p:sp>
    </p:spTree>
    <p:extLst>
      <p:ext uri="{BB962C8B-B14F-4D97-AF65-F5344CB8AC3E}">
        <p14:creationId xmlns:p14="http://schemas.microsoft.com/office/powerpoint/2010/main" val="1684907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2307022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2255180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51764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3474787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2110130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176560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1864826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167400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3086954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3117755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D153E6-3369-49E6-9D91-9059F5EB331C}" type="datetimeFigureOut">
              <a:rPr kumimoji="1" lang="ja-JP" altLang="en-US" smtClean="0"/>
              <a:t>2026/6/12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1232391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7CD153E6-3369-49E6-9D91-9059F5EB331C}" type="datetimeFigureOut">
              <a:rPr kumimoji="1" lang="ja-JP" altLang="en-US" smtClean="0"/>
              <a:t>2026/6/12</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6C8A4259-ABA1-4098-9CDC-8875A1152C1E}" type="slidenum">
              <a:rPr kumimoji="1" lang="ja-JP" altLang="en-US" smtClean="0"/>
              <a:t>‹#›</a:t>
            </a:fld>
            <a:endParaRPr kumimoji="1" lang="ja-JP" altLang="en-US"/>
          </a:p>
        </p:txBody>
      </p:sp>
    </p:spTree>
    <p:extLst>
      <p:ext uri="{BB962C8B-B14F-4D97-AF65-F5344CB8AC3E}">
        <p14:creationId xmlns:p14="http://schemas.microsoft.com/office/powerpoint/2010/main" val="11409614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AC47B-3771-188F-9178-73D940103470}"/>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C6CB75C8-43F6-318E-741A-083A5630540F}"/>
              </a:ext>
            </a:extLst>
          </p:cNvPr>
          <p:cNvSpPr/>
          <p:nvPr/>
        </p:nvSpPr>
        <p:spPr>
          <a:xfrm>
            <a:off x="0" y="-12700"/>
            <a:ext cx="6858000" cy="8458200"/>
          </a:xfrm>
          <a:prstGeom prst="rect">
            <a:avLst/>
          </a:prstGeom>
          <a:solidFill>
            <a:srgbClr val="FF99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四角形: 角を丸くする 3">
            <a:extLst>
              <a:ext uri="{FF2B5EF4-FFF2-40B4-BE49-F238E27FC236}">
                <a16:creationId xmlns:a16="http://schemas.microsoft.com/office/drawing/2014/main" id="{97A034E0-4307-8E57-34A5-A93B3BCB872E}"/>
              </a:ext>
            </a:extLst>
          </p:cNvPr>
          <p:cNvSpPr/>
          <p:nvPr/>
        </p:nvSpPr>
        <p:spPr>
          <a:xfrm>
            <a:off x="0" y="1628425"/>
            <a:ext cx="6858000" cy="6690075"/>
          </a:xfrm>
          <a:prstGeom prst="roundRect">
            <a:avLst>
              <a:gd name="adj" fmla="val 4928"/>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DA6FE2DD-62DA-2109-3301-C49DF086478F}"/>
              </a:ext>
            </a:extLst>
          </p:cNvPr>
          <p:cNvSpPr txBox="1"/>
          <p:nvPr/>
        </p:nvSpPr>
        <p:spPr>
          <a:xfrm>
            <a:off x="44141" y="413237"/>
            <a:ext cx="6858000" cy="830997"/>
          </a:xfrm>
          <a:prstGeom prst="rect">
            <a:avLst/>
          </a:prstGeom>
          <a:noFill/>
        </p:spPr>
        <p:txBody>
          <a:bodyPr wrap="square" lIns="91440" tIns="45720" rIns="91440" bIns="45720" rtlCol="0" anchor="t">
            <a:spAutoFit/>
          </a:bodyPr>
          <a:lstStyle/>
          <a:p>
            <a:pPr algn="ctr"/>
            <a:r>
              <a:rPr kumimoji="1" lang="ja-JP" altLang="en-US" sz="2400" b="1" dirty="0">
                <a:solidFill>
                  <a:schemeClr val="bg1"/>
                </a:solidFill>
                <a:latin typeface="Meiryo UI"/>
                <a:ea typeface="Meiryo UI"/>
              </a:rPr>
              <a:t>潤滑油（エンジン油や機械油など）を</a:t>
            </a:r>
            <a:endParaRPr kumimoji="1" lang="en-US" altLang="ja-JP" sz="2400" b="1" dirty="0">
              <a:solidFill>
                <a:schemeClr val="bg1"/>
              </a:solidFill>
              <a:latin typeface="Meiryo UI"/>
              <a:ea typeface="Meiryo UI"/>
            </a:endParaRPr>
          </a:p>
          <a:p>
            <a:pPr algn="ctr"/>
            <a:r>
              <a:rPr kumimoji="1" lang="ja-JP" altLang="en-US" sz="2400" b="1" dirty="0">
                <a:solidFill>
                  <a:schemeClr val="bg1"/>
                </a:solidFill>
                <a:latin typeface="Meiryo UI"/>
                <a:ea typeface="Meiryo UI"/>
              </a:rPr>
              <a:t>購入予定の</a:t>
            </a:r>
            <a:r>
              <a:rPr kumimoji="1" lang="ja-JP" altLang="en-US" sz="2400" b="1" u="sng" dirty="0">
                <a:solidFill>
                  <a:schemeClr val="bg1"/>
                </a:solidFill>
                <a:latin typeface="Meiryo UI"/>
                <a:ea typeface="Meiryo UI"/>
              </a:rPr>
              <a:t>トラック事業者</a:t>
            </a:r>
            <a:r>
              <a:rPr kumimoji="1" lang="ja-JP" altLang="en-US" sz="2400" b="1" dirty="0">
                <a:solidFill>
                  <a:schemeClr val="bg1"/>
                </a:solidFill>
                <a:latin typeface="Meiryo UI"/>
                <a:ea typeface="Meiryo UI"/>
              </a:rPr>
              <a:t>の皆様へのお願い</a:t>
            </a:r>
            <a:endParaRPr lang="ja-JP" altLang="en-US" sz="2400" b="1" dirty="0">
              <a:solidFill>
                <a:schemeClr val="bg1"/>
              </a:solidFill>
              <a:latin typeface="Meiryo UI"/>
              <a:ea typeface="Meiryo UI"/>
            </a:endParaRPr>
          </a:p>
        </p:txBody>
      </p:sp>
      <p:sp>
        <p:nvSpPr>
          <p:cNvPr id="2" name="四角形: 角を丸くする 1">
            <a:extLst>
              <a:ext uri="{FF2B5EF4-FFF2-40B4-BE49-F238E27FC236}">
                <a16:creationId xmlns:a16="http://schemas.microsoft.com/office/drawing/2014/main" id="{AFA3B5AE-B93F-D69D-3B1F-8A3AA71223CF}"/>
              </a:ext>
            </a:extLst>
          </p:cNvPr>
          <p:cNvSpPr/>
          <p:nvPr/>
        </p:nvSpPr>
        <p:spPr>
          <a:xfrm>
            <a:off x="125654" y="366955"/>
            <a:ext cx="6650468" cy="988187"/>
          </a:xfrm>
          <a:prstGeom prst="roundRect">
            <a:avLst>
              <a:gd name="adj" fmla="val 32758"/>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楕円 13">
            <a:extLst>
              <a:ext uri="{FF2B5EF4-FFF2-40B4-BE49-F238E27FC236}">
                <a16:creationId xmlns:a16="http://schemas.microsoft.com/office/drawing/2014/main" id="{FF87FEFF-F1B5-4719-A23A-9765C703CD8E}"/>
              </a:ext>
            </a:extLst>
          </p:cNvPr>
          <p:cNvSpPr/>
          <p:nvPr/>
        </p:nvSpPr>
        <p:spPr>
          <a:xfrm>
            <a:off x="112733" y="3674384"/>
            <a:ext cx="1714744" cy="1718455"/>
          </a:xfrm>
          <a:prstGeom prst="ellipse">
            <a:avLst/>
          </a:prstGeom>
          <a:solidFill>
            <a:srgbClr val="FF99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楕円 17">
            <a:extLst>
              <a:ext uri="{FF2B5EF4-FFF2-40B4-BE49-F238E27FC236}">
                <a16:creationId xmlns:a16="http://schemas.microsoft.com/office/drawing/2014/main" id="{C15B2D77-310F-323B-77FC-9354607557A6}"/>
              </a:ext>
            </a:extLst>
          </p:cNvPr>
          <p:cNvSpPr/>
          <p:nvPr/>
        </p:nvSpPr>
        <p:spPr>
          <a:xfrm>
            <a:off x="84786" y="6222937"/>
            <a:ext cx="1714744" cy="1718455"/>
          </a:xfrm>
          <a:prstGeom prst="ellipse">
            <a:avLst/>
          </a:prstGeom>
          <a:solidFill>
            <a:srgbClr val="FF99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F006DCC5-528E-0483-B38E-879C92AA116C}"/>
              </a:ext>
            </a:extLst>
          </p:cNvPr>
          <p:cNvSpPr txBox="1"/>
          <p:nvPr/>
        </p:nvSpPr>
        <p:spPr>
          <a:xfrm>
            <a:off x="1836711" y="3551651"/>
            <a:ext cx="4955973" cy="1200329"/>
          </a:xfrm>
          <a:prstGeom prst="rect">
            <a:avLst/>
          </a:prstGeom>
          <a:noFill/>
        </p:spPr>
        <p:txBody>
          <a:bodyPr wrap="square" lIns="91440" tIns="45720" rIns="91440" bIns="45720" anchor="t">
            <a:spAutoFit/>
          </a:bodyPr>
          <a:lstStyle/>
          <a:p>
            <a:r>
              <a:rPr lang="ja-JP" altLang="en-US" sz="2400">
                <a:latin typeface="Meiryo UI"/>
                <a:ea typeface="Meiryo UI"/>
              </a:rPr>
              <a:t>一時的な需給逼迫防止のため、</a:t>
            </a:r>
            <a:endParaRPr lang="en-US" altLang="ja-JP" sz="2400">
              <a:latin typeface="Meiryo UI"/>
              <a:ea typeface="Meiryo UI"/>
            </a:endParaRPr>
          </a:p>
          <a:p>
            <a:r>
              <a:rPr lang="ja-JP" altLang="en-US" sz="2400" b="1" u="sng">
                <a:latin typeface="Meiryo UI"/>
                <a:ea typeface="Meiryo UI"/>
              </a:rPr>
              <a:t>前年同月比同量を基本とした購入にご協力</a:t>
            </a:r>
            <a:r>
              <a:rPr lang="ja-JP" altLang="en-US" sz="2400">
                <a:latin typeface="Meiryo UI"/>
                <a:ea typeface="Meiryo UI"/>
              </a:rPr>
              <a:t>をお願いします。</a:t>
            </a:r>
          </a:p>
        </p:txBody>
      </p:sp>
      <p:cxnSp>
        <p:nvCxnSpPr>
          <p:cNvPr id="22" name="直線コネクタ 21">
            <a:extLst>
              <a:ext uri="{FF2B5EF4-FFF2-40B4-BE49-F238E27FC236}">
                <a16:creationId xmlns:a16="http://schemas.microsoft.com/office/drawing/2014/main" id="{8F106808-ECE1-F3BC-6D30-985B75C823A3}"/>
              </a:ext>
            </a:extLst>
          </p:cNvPr>
          <p:cNvCxnSpPr/>
          <p:nvPr/>
        </p:nvCxnSpPr>
        <p:spPr>
          <a:xfrm>
            <a:off x="1625722" y="3464583"/>
            <a:ext cx="5029078" cy="0"/>
          </a:xfrm>
          <a:prstGeom prst="line">
            <a:avLst/>
          </a:prstGeom>
          <a:ln>
            <a:solidFill>
              <a:schemeClr val="accent2">
                <a:lumMod val="75000"/>
              </a:schemeClr>
            </a:solidFill>
          </a:ln>
        </p:spPr>
        <p:style>
          <a:lnRef idx="2">
            <a:schemeClr val="accent1"/>
          </a:lnRef>
          <a:fillRef idx="0">
            <a:schemeClr val="accent1"/>
          </a:fillRef>
          <a:effectRef idx="1">
            <a:schemeClr val="accent1"/>
          </a:effectRef>
          <a:fontRef idx="minor">
            <a:schemeClr val="tx1"/>
          </a:fontRef>
        </p:style>
      </p:cxnSp>
      <p:cxnSp>
        <p:nvCxnSpPr>
          <p:cNvPr id="23" name="直線コネクタ 22">
            <a:extLst>
              <a:ext uri="{FF2B5EF4-FFF2-40B4-BE49-F238E27FC236}">
                <a16:creationId xmlns:a16="http://schemas.microsoft.com/office/drawing/2014/main" id="{0A75F3C5-CB82-A8E1-65EC-4B8EACF57236}"/>
              </a:ext>
            </a:extLst>
          </p:cNvPr>
          <p:cNvCxnSpPr/>
          <p:nvPr/>
        </p:nvCxnSpPr>
        <p:spPr>
          <a:xfrm>
            <a:off x="1699384" y="6015624"/>
            <a:ext cx="5029078" cy="0"/>
          </a:xfrm>
          <a:prstGeom prst="line">
            <a:avLst/>
          </a:prstGeom>
          <a:ln>
            <a:solidFill>
              <a:schemeClr val="accent2">
                <a:lumMod val="75000"/>
              </a:schemeClr>
            </a:solidFill>
          </a:ln>
        </p:spPr>
        <p:style>
          <a:lnRef idx="2">
            <a:schemeClr val="accent1"/>
          </a:lnRef>
          <a:fillRef idx="0">
            <a:schemeClr val="accent1"/>
          </a:fillRef>
          <a:effectRef idx="1">
            <a:schemeClr val="accent1"/>
          </a:effectRef>
          <a:fontRef idx="minor">
            <a:schemeClr val="tx1"/>
          </a:fontRef>
        </p:style>
      </p:cxnSp>
      <p:sp>
        <p:nvSpPr>
          <p:cNvPr id="25" name="テキスト ボックス 24">
            <a:extLst>
              <a:ext uri="{FF2B5EF4-FFF2-40B4-BE49-F238E27FC236}">
                <a16:creationId xmlns:a16="http://schemas.microsoft.com/office/drawing/2014/main" id="{B5A011EB-989D-D3E7-A2B1-1246A2889025}"/>
              </a:ext>
            </a:extLst>
          </p:cNvPr>
          <p:cNvSpPr txBox="1"/>
          <p:nvPr/>
        </p:nvSpPr>
        <p:spPr>
          <a:xfrm>
            <a:off x="1797416" y="6021692"/>
            <a:ext cx="3693537" cy="2308324"/>
          </a:xfrm>
          <a:prstGeom prst="rect">
            <a:avLst/>
          </a:prstGeom>
          <a:noFill/>
        </p:spPr>
        <p:txBody>
          <a:bodyPr wrap="square" lIns="91440" tIns="45720" rIns="91440" bIns="45720" anchor="t">
            <a:spAutoFit/>
          </a:bodyPr>
          <a:lstStyle/>
          <a:p>
            <a:r>
              <a:rPr lang="ja-JP" altLang="en-US" sz="2400" dirty="0">
                <a:latin typeface="Meiryo UI"/>
                <a:ea typeface="Meiryo UI"/>
              </a:rPr>
              <a:t>調達について</a:t>
            </a:r>
            <a:r>
              <a:rPr lang="ja-JP" altLang="en-US" sz="2400" b="1" u="sng" dirty="0">
                <a:latin typeface="Meiryo UI"/>
                <a:ea typeface="Meiryo UI"/>
              </a:rPr>
              <a:t>お困りの場合は、</a:t>
            </a:r>
            <a:endParaRPr lang="en-US" altLang="ja-JP" sz="2400" b="1" u="sng" dirty="0">
              <a:latin typeface="Meiryo UI"/>
              <a:ea typeface="Meiryo UI"/>
            </a:endParaRPr>
          </a:p>
          <a:p>
            <a:r>
              <a:rPr lang="en-US" altLang="ja-JP" sz="2400" dirty="0">
                <a:latin typeface="Meiryo UI"/>
                <a:ea typeface="Meiryo UI"/>
              </a:rPr>
              <a:t>QR</a:t>
            </a:r>
            <a:r>
              <a:rPr lang="ja-JP" altLang="en-US" sz="2400" dirty="0">
                <a:latin typeface="Meiryo UI"/>
                <a:ea typeface="Meiryo UI"/>
              </a:rPr>
              <a:t>コードの</a:t>
            </a:r>
            <a:r>
              <a:rPr lang="ja-JP" altLang="en-US" sz="2400" b="1" dirty="0">
                <a:latin typeface="Meiryo UI"/>
                <a:ea typeface="Meiryo UI"/>
              </a:rPr>
              <a:t>国土交通省</a:t>
            </a:r>
            <a:r>
              <a:rPr lang="ja-JP" altLang="en-US" sz="2400" dirty="0">
                <a:latin typeface="Meiryo UI"/>
                <a:ea typeface="Meiryo UI"/>
              </a:rPr>
              <a:t>（</a:t>
            </a:r>
            <a:r>
              <a:rPr lang="ja-JP" altLang="en-US" sz="2400" u="sng" dirty="0">
                <a:latin typeface="Meiryo UI"/>
                <a:ea typeface="Meiryo UI"/>
              </a:rPr>
              <a:t>トラック事業者様向け</a:t>
            </a:r>
            <a:r>
              <a:rPr lang="ja-JP" altLang="en-US" sz="2400" dirty="0">
                <a:latin typeface="Meiryo UI"/>
                <a:ea typeface="Meiryo UI"/>
              </a:rPr>
              <a:t>イラン情勢を受けた石油関連製品に関する相談フォーム）</a:t>
            </a:r>
            <a:r>
              <a:rPr lang="ja-JP" altLang="en-US" sz="2400" b="1" u="sng" dirty="0">
                <a:latin typeface="Meiryo UI"/>
                <a:ea typeface="Meiryo UI"/>
              </a:rPr>
              <a:t>まで、情報提供をお願いします</a:t>
            </a:r>
            <a:r>
              <a:rPr lang="ja-JP" altLang="en-US" sz="2400" dirty="0">
                <a:latin typeface="Meiryo UI"/>
                <a:ea typeface="Meiryo UI"/>
              </a:rPr>
              <a:t>。</a:t>
            </a:r>
          </a:p>
        </p:txBody>
      </p:sp>
      <p:pic>
        <p:nvPicPr>
          <p:cNvPr id="27" name="グラフィックス 26" descr="握手 単色塗りつぶし">
            <a:extLst>
              <a:ext uri="{FF2B5EF4-FFF2-40B4-BE49-F238E27FC236}">
                <a16:creationId xmlns:a16="http://schemas.microsoft.com/office/drawing/2014/main" id="{FCD79D16-86A1-ABE2-18C6-F3B9BF4C917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29813" y="6430100"/>
            <a:ext cx="1469571" cy="1469571"/>
          </a:xfrm>
          <a:prstGeom prst="rect">
            <a:avLst/>
          </a:prstGeom>
        </p:spPr>
      </p:pic>
      <p:sp>
        <p:nvSpPr>
          <p:cNvPr id="28" name="楕円 27">
            <a:extLst>
              <a:ext uri="{FF2B5EF4-FFF2-40B4-BE49-F238E27FC236}">
                <a16:creationId xmlns:a16="http://schemas.microsoft.com/office/drawing/2014/main" id="{3A2C17EF-07C3-573B-5E84-38B39A433404}"/>
              </a:ext>
            </a:extLst>
          </p:cNvPr>
          <p:cNvSpPr/>
          <p:nvPr/>
        </p:nvSpPr>
        <p:spPr>
          <a:xfrm>
            <a:off x="69434" y="3418802"/>
            <a:ext cx="724836" cy="731021"/>
          </a:xfrm>
          <a:prstGeom prst="ellipse">
            <a:avLst/>
          </a:prstGeom>
          <a:solidFill>
            <a:schemeClr val="bg1"/>
          </a:solidFill>
          <a:ln w="76200">
            <a:solidFill>
              <a:srgbClr val="FF99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79C40C41-33EA-3D5E-68B9-06DF805962FB}"/>
              </a:ext>
            </a:extLst>
          </p:cNvPr>
          <p:cNvSpPr txBox="1"/>
          <p:nvPr/>
        </p:nvSpPr>
        <p:spPr>
          <a:xfrm>
            <a:off x="45347" y="3382272"/>
            <a:ext cx="748923" cy="769441"/>
          </a:xfrm>
          <a:prstGeom prst="rect">
            <a:avLst/>
          </a:prstGeom>
          <a:noFill/>
        </p:spPr>
        <p:txBody>
          <a:bodyPr wrap="none" rtlCol="0">
            <a:spAutoFit/>
          </a:bodyPr>
          <a:lstStyle/>
          <a:p>
            <a:r>
              <a:rPr kumimoji="1" lang="ja-JP" altLang="en-US" sz="4400" b="1">
                <a:solidFill>
                  <a:srgbClr val="FF9933"/>
                </a:solidFill>
                <a:latin typeface="Meiryo UI" panose="020B0604030504040204" pitchFamily="50" charset="-128"/>
                <a:ea typeface="Meiryo UI" panose="020B0604030504040204" pitchFamily="50" charset="-128"/>
              </a:rPr>
              <a:t>１</a:t>
            </a:r>
          </a:p>
        </p:txBody>
      </p:sp>
      <p:sp>
        <p:nvSpPr>
          <p:cNvPr id="30" name="楕円 29">
            <a:extLst>
              <a:ext uri="{FF2B5EF4-FFF2-40B4-BE49-F238E27FC236}">
                <a16:creationId xmlns:a16="http://schemas.microsoft.com/office/drawing/2014/main" id="{51B5D7F1-C1E6-B6E6-572C-352663B29117}"/>
              </a:ext>
            </a:extLst>
          </p:cNvPr>
          <p:cNvSpPr/>
          <p:nvPr/>
        </p:nvSpPr>
        <p:spPr>
          <a:xfrm>
            <a:off x="40645" y="5916666"/>
            <a:ext cx="724836" cy="731021"/>
          </a:xfrm>
          <a:prstGeom prst="ellipse">
            <a:avLst/>
          </a:prstGeom>
          <a:solidFill>
            <a:schemeClr val="bg1"/>
          </a:solidFill>
          <a:ln w="76200">
            <a:solidFill>
              <a:srgbClr val="FF99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9933"/>
              </a:solidFill>
            </a:endParaRPr>
          </a:p>
        </p:txBody>
      </p:sp>
      <p:sp>
        <p:nvSpPr>
          <p:cNvPr id="31" name="テキスト ボックス 30">
            <a:extLst>
              <a:ext uri="{FF2B5EF4-FFF2-40B4-BE49-F238E27FC236}">
                <a16:creationId xmlns:a16="http://schemas.microsoft.com/office/drawing/2014/main" id="{EB0EEC37-A9B2-E7C0-C93D-13A5F96212A6}"/>
              </a:ext>
            </a:extLst>
          </p:cNvPr>
          <p:cNvSpPr txBox="1"/>
          <p:nvPr/>
        </p:nvSpPr>
        <p:spPr>
          <a:xfrm>
            <a:off x="112733" y="5854757"/>
            <a:ext cx="645489" cy="769441"/>
          </a:xfrm>
          <a:prstGeom prst="rect">
            <a:avLst/>
          </a:prstGeom>
          <a:noFill/>
        </p:spPr>
        <p:txBody>
          <a:bodyPr wrap="square" rtlCol="0">
            <a:spAutoFit/>
          </a:bodyPr>
          <a:lstStyle/>
          <a:p>
            <a:r>
              <a:rPr kumimoji="1" lang="en-US" altLang="ja-JP" sz="4400" b="1">
                <a:solidFill>
                  <a:srgbClr val="FF9933"/>
                </a:solidFill>
                <a:latin typeface="Meiryo UI" panose="020B0604030504040204" pitchFamily="50" charset="-128"/>
                <a:ea typeface="Meiryo UI" panose="020B0604030504040204" pitchFamily="50" charset="-128"/>
              </a:rPr>
              <a:t>2</a:t>
            </a:r>
            <a:endParaRPr kumimoji="1" lang="ja-JP" altLang="en-US" sz="4400" b="1">
              <a:solidFill>
                <a:srgbClr val="FF9933"/>
              </a:solidFill>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280FBF2D-4349-DB5F-DA2B-F04160AD6220}"/>
              </a:ext>
            </a:extLst>
          </p:cNvPr>
          <p:cNvSpPr txBox="1"/>
          <p:nvPr/>
        </p:nvSpPr>
        <p:spPr>
          <a:xfrm>
            <a:off x="65308" y="1720533"/>
            <a:ext cx="6710814" cy="1569660"/>
          </a:xfrm>
          <a:prstGeom prst="rect">
            <a:avLst/>
          </a:prstGeom>
          <a:noFill/>
        </p:spPr>
        <p:txBody>
          <a:bodyPr wrap="square" lIns="91440" tIns="45720" rIns="91440" bIns="45720" anchor="t">
            <a:spAutoFit/>
          </a:bodyPr>
          <a:lstStyle/>
          <a:p>
            <a:r>
              <a:rPr lang="ja-JP" altLang="en-US" sz="2400">
                <a:latin typeface="Meiryo UI"/>
                <a:ea typeface="Meiryo UI"/>
              </a:rPr>
              <a:t>潤滑油については、日本全体で、</a:t>
            </a:r>
            <a:r>
              <a:rPr lang="ja-JP" altLang="en-US" sz="2400" b="1" u="sng">
                <a:latin typeface="Meiryo UI"/>
                <a:ea typeface="Meiryo UI"/>
              </a:rPr>
              <a:t>昨年とほぼ同量の供給を確保できています</a:t>
            </a:r>
            <a:r>
              <a:rPr lang="ja-JP" altLang="en-US" sz="2400">
                <a:latin typeface="Meiryo UI"/>
                <a:ea typeface="Meiryo UI"/>
              </a:rPr>
              <a:t>。一方、一部で前年を超える購入が行われることで供給に偏りや遅れが生じています。</a:t>
            </a:r>
            <a:endParaRPr lang="en-US" altLang="ja-JP" sz="2400">
              <a:latin typeface="Meiryo UI"/>
              <a:ea typeface="Meiryo UI"/>
            </a:endParaRPr>
          </a:p>
          <a:p>
            <a:pPr algn="ctr"/>
            <a:r>
              <a:rPr lang="ja-JP" altLang="en-US" sz="2400">
                <a:latin typeface="Meiryo UI"/>
                <a:ea typeface="Meiryo UI"/>
              </a:rPr>
              <a:t>ついては、下記についてご協力お願いします。</a:t>
            </a:r>
            <a:endParaRPr lang="en-US" altLang="ja-JP" sz="2400">
              <a:latin typeface="Meiryo UI"/>
              <a:ea typeface="Meiryo UI"/>
            </a:endParaRPr>
          </a:p>
        </p:txBody>
      </p:sp>
      <p:pic>
        <p:nvPicPr>
          <p:cNvPr id="9" name="グラフィックス 8" descr="警告 単色塗りつぶし">
            <a:extLst>
              <a:ext uri="{FF2B5EF4-FFF2-40B4-BE49-F238E27FC236}">
                <a16:creationId xmlns:a16="http://schemas.microsoft.com/office/drawing/2014/main" id="{B5D7D898-4615-D3EF-6B87-CA05CF8148C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71845" y="3948172"/>
            <a:ext cx="1066928" cy="1066928"/>
          </a:xfrm>
          <a:prstGeom prst="rect">
            <a:avLst/>
          </a:prstGeom>
        </p:spPr>
      </p:pic>
      <p:sp>
        <p:nvSpPr>
          <p:cNvPr id="6" name="テキスト ボックス 5">
            <a:extLst>
              <a:ext uri="{FF2B5EF4-FFF2-40B4-BE49-F238E27FC236}">
                <a16:creationId xmlns:a16="http://schemas.microsoft.com/office/drawing/2014/main" id="{5A24ACE5-EA3C-2495-980B-4D1CC238FD0E}"/>
              </a:ext>
            </a:extLst>
          </p:cNvPr>
          <p:cNvSpPr txBox="1"/>
          <p:nvPr/>
        </p:nvSpPr>
        <p:spPr>
          <a:xfrm>
            <a:off x="1860256" y="4711881"/>
            <a:ext cx="4909034" cy="1200329"/>
          </a:xfrm>
          <a:prstGeom prst="rect">
            <a:avLst/>
          </a:prstGeom>
          <a:noFill/>
        </p:spPr>
        <p:txBody>
          <a:bodyPr wrap="square" rtlCol="0">
            <a:spAutoFit/>
          </a:bodyPr>
          <a:lstStyle/>
          <a:p>
            <a:pPr marL="182563" indent="-182563">
              <a:tabLst>
                <a:tab pos="266700" algn="l"/>
              </a:tabLst>
            </a:pPr>
            <a:r>
              <a:rPr kumimoji="1" lang="en-US" altLang="ja-JP">
                <a:latin typeface="Meiryo UI" panose="020B0604030504040204" pitchFamily="50" charset="-128"/>
                <a:ea typeface="Meiryo UI" panose="020B0604030504040204" pitchFamily="50" charset="-128"/>
              </a:rPr>
              <a:t>※</a:t>
            </a:r>
            <a:r>
              <a:rPr kumimoji="1" lang="ja-JP" altLang="en-US">
                <a:latin typeface="Meiryo UI" panose="020B0604030504040204" pitchFamily="50" charset="-128"/>
                <a:ea typeface="Meiryo UI" panose="020B0604030504040204" pitchFamily="50" charset="-128"/>
              </a:rPr>
              <a:t>潤滑油は、危険物に該当する場合があります。一定量以上の危険物を所有する場合、法律や条例に基づき、所轄の消防署への申請又は届出、安全対策が必要となります。</a:t>
            </a:r>
          </a:p>
        </p:txBody>
      </p:sp>
      <p:pic>
        <p:nvPicPr>
          <p:cNvPr id="7" name="図 6" descr="QR コード&#10;&#10;AI 生成コンテンツは誤りを含む可能性があります。">
            <a:extLst>
              <a:ext uri="{FF2B5EF4-FFF2-40B4-BE49-F238E27FC236}">
                <a16:creationId xmlns:a16="http://schemas.microsoft.com/office/drawing/2014/main" id="{8F2778C1-F8C0-65D2-6841-0E484C87997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flipV="1">
            <a:off x="5490953" y="7175854"/>
            <a:ext cx="1085089" cy="1085089"/>
          </a:xfrm>
          <a:prstGeom prst="rect">
            <a:avLst/>
          </a:prstGeom>
        </p:spPr>
      </p:pic>
      <p:pic>
        <p:nvPicPr>
          <p:cNvPr id="3" name="図 2">
            <a:extLst>
              <a:ext uri="{FF2B5EF4-FFF2-40B4-BE49-F238E27FC236}">
                <a16:creationId xmlns:a16="http://schemas.microsoft.com/office/drawing/2014/main" id="{62A16566-AEA2-65E0-09EB-5BA910721F7D}"/>
              </a:ext>
            </a:extLst>
          </p:cNvPr>
          <p:cNvPicPr>
            <a:picLocks noChangeAspect="1"/>
          </p:cNvPicPr>
          <p:nvPr/>
        </p:nvPicPr>
        <p:blipFill>
          <a:blip r:embed="rId8"/>
          <a:stretch>
            <a:fillRect/>
          </a:stretch>
        </p:blipFill>
        <p:spPr>
          <a:xfrm>
            <a:off x="2156291" y="8532567"/>
            <a:ext cx="2633700" cy="573074"/>
          </a:xfrm>
          <a:prstGeom prst="rect">
            <a:avLst/>
          </a:prstGeom>
        </p:spPr>
      </p:pic>
    </p:spTree>
    <p:extLst>
      <p:ext uri="{BB962C8B-B14F-4D97-AF65-F5344CB8AC3E}">
        <p14:creationId xmlns:p14="http://schemas.microsoft.com/office/powerpoint/2010/main" val="332505289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24" ma:contentTypeDescription="新しいドキュメントを作成します。" ma:contentTypeScope="" ma:versionID="68af16801f9a884a81785613b00d323d">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5ef1e3de093fa8423a9b861652c09fb5"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element ref="ns2:MediaServiceBillingMetadata" minOccurs="0"/>
                <xsd:element ref="ns2:_x66f4__x65b0__x6642__x523b_" minOccurs="0"/>
                <xsd:element ref="ns2:_x65e5__x4ed8__x3068__x6642__x523b_" minOccurs="0"/>
                <xsd:element ref="ns2:_x51e6__x5206__x65b9__x6cd5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element name="_x66f4__x65b0__x6642__x523b_" ma:index="23" nillable="true" ma:displayName="更新時刻" ma:format="DateTime" ma:internalName="_x66f4__x65b0__x6642__x523b_">
      <xsd:simpleType>
        <xsd:restriction base="dms:DateTime"/>
      </xsd:simpleType>
    </xsd:element>
    <xsd:element name="_x65e5__x4ed8__x3068__x6642__x523b_" ma:index="24" nillable="true" ma:displayName="日付と時刻" ma:format="DateTime" ma:internalName="_x65e5__x4ed8__x3068__x6642__x523b_">
      <xsd:simpleType>
        <xsd:restriction base="dms:DateTime"/>
      </xsd:simpleType>
    </xsd:element>
    <xsd:element name="_x51e6__x5206__x65b9__x6cd5_" ma:index="25" nillable="true" ma:displayName="処分方法" ma:format="Dropdown" ma:internalName="_x51e6__x5206__x65b9__x6cd5_">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ae99ec8-9ab7-4d58-9f97-a9fcb5e8df7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_x51e6__x5206__x65b9__x6cd5_ xmlns="321e8871-1c24-4f8a-8f1d-b9016d52d4a3" xsi:nil="true"/>
    <TaxCatchAll xmlns="8ee52e10-ab1a-4c94-9d82-ab5dbf513320" xsi:nil="true"/>
    <_x66f4__x65b0__x6642__x523b_ xmlns="321e8871-1c24-4f8a-8f1d-b9016d52d4a3" xsi:nil="true"/>
    <_x65e5__x4ed8__x3068__x6642__x523b_ xmlns="321e8871-1c24-4f8a-8f1d-b9016d52d4a3" xsi:nil="true"/>
    <_Flow_SignoffStatus xmlns="321e8871-1c24-4f8a-8f1d-b9016d52d4a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DB27DB-0854-4A92-8B6D-B48606789610}">
  <ds:schemaRefs>
    <ds:schemaRef ds:uri="321e8871-1c24-4f8a-8f1d-b9016d52d4a3"/>
    <ds:schemaRef ds:uri="8ee52e10-ab1a-4c94-9d82-ab5dbf51332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9E3C3BE-DC1F-4E5D-9870-108AC15B4FD3}">
  <ds:schemaRefs>
    <ds:schemaRef ds:uri="http://schemas.microsoft.com/office/2006/metadata/properties"/>
    <ds:schemaRef ds:uri="http://schemas.openxmlformats.org/package/2006/metadata/core-properties"/>
    <ds:schemaRef ds:uri="http://purl.org/dc/elements/1.1/"/>
    <ds:schemaRef ds:uri="321e8871-1c24-4f8a-8f1d-b9016d52d4a3"/>
    <ds:schemaRef ds:uri="http://schemas.microsoft.com/office/2006/documentManagement/types"/>
    <ds:schemaRef ds:uri="http://purl.org/dc/dcmitype/"/>
    <ds:schemaRef ds:uri="http://purl.org/dc/terms/"/>
    <ds:schemaRef ds:uri="http://schemas.microsoft.com/office/infopath/2007/PartnerControls"/>
    <ds:schemaRef ds:uri="8ee52e10-ab1a-4c94-9d82-ab5dbf513320"/>
    <ds:schemaRef ds:uri="http://www.w3.org/XML/1998/namespace"/>
  </ds:schemaRefs>
</ds:datastoreItem>
</file>

<file path=customXml/itemProps3.xml><?xml version="1.0" encoding="utf-8"?>
<ds:datastoreItem xmlns:ds="http://schemas.openxmlformats.org/officeDocument/2006/customXml" ds:itemID="{4398D4D5-175F-4C8E-ABEB-8F8EB0FFBD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TotalTime>
  <Words>177</Words>
  <Application>Microsoft Office PowerPoint</Application>
  <PresentationFormat>画面に合わせる (4:3)</PresentationFormat>
  <Paragraphs>12</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Aptos</vt:lpstr>
      <vt:lpstr>Aptos Display</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Windows ユーザー</dc:creator>
  <cp:lastModifiedBy>髙橋 昭光</cp:lastModifiedBy>
  <cp:revision>2</cp:revision>
  <cp:lastPrinted>2026-06-12T03:13:08Z</cp:lastPrinted>
  <dcterms:created xsi:type="dcterms:W3CDTF">2026-04-24T03:25:40Z</dcterms:created>
  <dcterms:modified xsi:type="dcterms:W3CDTF">2026-06-12T03:17:09Z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